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57" r:id="rId4"/>
    <p:sldId id="258" r:id="rId5"/>
    <p:sldId id="259" r:id="rId6"/>
    <p:sldId id="260" r:id="rId7"/>
    <p:sldId id="261" r:id="rId8"/>
    <p:sldId id="262" r:id="rId9"/>
    <p:sldId id="263"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p:scale>
          <a:sx n="70" d="100"/>
          <a:sy n="70" d="100"/>
        </p:scale>
        <p:origin x="-720" y="-54"/>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5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5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5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5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5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6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1048582"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048583" name="Date Placeholder 3"/>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584" name="Footer Placeholder 4"/>
          <p:cNvSpPr>
            <a:spLocks noGrp="1"/>
          </p:cNvSpPr>
          <p:nvPr>
            <p:ph type="ftr" sz="quarter" idx="11"/>
          </p:nvPr>
        </p:nvSpPr>
        <p:spPr/>
        <p:txBody>
          <a:bodyPr/>
          <a:lstStyle/>
          <a:p>
            <a:endParaRPr lang="en-US"/>
          </a:p>
        </p:txBody>
      </p:sp>
      <p:sp>
        <p:nvSpPr>
          <p:cNvPr id="1048585" name="Slide Number Placeholder 5"/>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22" name="Title 1"/>
          <p:cNvSpPr>
            <a:spLocks noGrp="1"/>
          </p:cNvSpPr>
          <p:nvPr>
            <p:ph type="title"/>
          </p:nvPr>
        </p:nvSpPr>
        <p:spPr/>
        <p:txBody>
          <a:bodyPr/>
          <a:lstStyle/>
          <a:p>
            <a:r>
              <a:rPr lang="en-US"/>
              <a:t>Click to edit Master title style</a:t>
            </a:r>
          </a:p>
        </p:txBody>
      </p:sp>
      <p:sp>
        <p:nvSpPr>
          <p:cNvPr id="104862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24" name="Date Placeholder 3"/>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25" name="Footer Placeholder 4"/>
          <p:cNvSpPr>
            <a:spLocks noGrp="1"/>
          </p:cNvSpPr>
          <p:nvPr>
            <p:ph type="ftr" sz="quarter" idx="11"/>
          </p:nvPr>
        </p:nvSpPr>
        <p:spPr/>
        <p:txBody>
          <a:bodyPr/>
          <a:lstStyle/>
          <a:p>
            <a:endParaRPr lang="en-US"/>
          </a:p>
        </p:txBody>
      </p:sp>
      <p:sp>
        <p:nvSpPr>
          <p:cNvPr id="1048626" name="Slide Number Placeholder 5"/>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11"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1048612"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13" name="Date Placeholder 3"/>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14" name="Footer Placeholder 4"/>
          <p:cNvSpPr>
            <a:spLocks noGrp="1"/>
          </p:cNvSpPr>
          <p:nvPr>
            <p:ph type="ftr" sz="quarter" idx="11"/>
          </p:nvPr>
        </p:nvSpPr>
        <p:spPr/>
        <p:txBody>
          <a:bodyPr/>
          <a:lstStyle/>
          <a:p>
            <a:endParaRPr lang="en-US"/>
          </a:p>
        </p:txBody>
      </p:sp>
      <p:sp>
        <p:nvSpPr>
          <p:cNvPr id="1048615" name="Slide Number Placeholder 5"/>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88" name="Title 1"/>
          <p:cNvSpPr>
            <a:spLocks noGrp="1"/>
          </p:cNvSpPr>
          <p:nvPr>
            <p:ph type="title"/>
          </p:nvPr>
        </p:nvSpPr>
        <p:spPr/>
        <p:txBody>
          <a:bodyPr/>
          <a:lstStyle/>
          <a:p>
            <a:r>
              <a:rPr lang="en-US"/>
              <a:t>Click to edit Master title style</a:t>
            </a:r>
          </a:p>
        </p:txBody>
      </p:sp>
      <p:sp>
        <p:nvSpPr>
          <p:cNvPr id="104858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90" name="Date Placeholder 3"/>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591" name="Footer Placeholder 4"/>
          <p:cNvSpPr>
            <a:spLocks noGrp="1"/>
          </p:cNvSpPr>
          <p:nvPr>
            <p:ph type="ftr" sz="quarter" idx="11"/>
          </p:nvPr>
        </p:nvSpPr>
        <p:spPr/>
        <p:txBody>
          <a:bodyPr/>
          <a:lstStyle/>
          <a:p>
            <a:endParaRPr lang="en-US"/>
          </a:p>
        </p:txBody>
      </p:sp>
      <p:sp>
        <p:nvSpPr>
          <p:cNvPr id="1048592" name="Slide Number Placeholder 5"/>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627"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1048628"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048629" name="Date Placeholder 3"/>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30" name="Footer Placeholder 4"/>
          <p:cNvSpPr>
            <a:spLocks noGrp="1"/>
          </p:cNvSpPr>
          <p:nvPr>
            <p:ph type="ftr" sz="quarter" idx="11"/>
          </p:nvPr>
        </p:nvSpPr>
        <p:spPr/>
        <p:txBody>
          <a:bodyPr/>
          <a:lstStyle/>
          <a:p>
            <a:endParaRPr lang="en-US"/>
          </a:p>
        </p:txBody>
      </p:sp>
      <p:sp>
        <p:nvSpPr>
          <p:cNvPr id="1048631" name="Slide Number Placeholder 5"/>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32" name="Title 1"/>
          <p:cNvSpPr>
            <a:spLocks noGrp="1"/>
          </p:cNvSpPr>
          <p:nvPr>
            <p:ph type="title"/>
          </p:nvPr>
        </p:nvSpPr>
        <p:spPr/>
        <p:txBody>
          <a:bodyPr/>
          <a:lstStyle/>
          <a:p>
            <a:r>
              <a:rPr lang="en-US"/>
              <a:t>Click to edit Master title style</a:t>
            </a:r>
          </a:p>
        </p:txBody>
      </p:sp>
      <p:sp>
        <p:nvSpPr>
          <p:cNvPr id="104863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35" name="Date Placeholder 4"/>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36" name="Footer Placeholder 5"/>
          <p:cNvSpPr>
            <a:spLocks noGrp="1"/>
          </p:cNvSpPr>
          <p:nvPr>
            <p:ph type="ftr" sz="quarter" idx="11"/>
          </p:nvPr>
        </p:nvSpPr>
        <p:spPr/>
        <p:txBody>
          <a:bodyPr/>
          <a:lstStyle/>
          <a:p>
            <a:endParaRPr lang="en-US"/>
          </a:p>
        </p:txBody>
      </p:sp>
      <p:sp>
        <p:nvSpPr>
          <p:cNvPr id="1048637" name="Slide Number Placeholder 6"/>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38" name="Title 1"/>
          <p:cNvSpPr>
            <a:spLocks noGrp="1"/>
          </p:cNvSpPr>
          <p:nvPr>
            <p:ph type="title"/>
          </p:nvPr>
        </p:nvSpPr>
        <p:spPr>
          <a:xfrm>
            <a:off x="839788" y="365125"/>
            <a:ext cx="10515600" cy="1325563"/>
          </a:xfrm>
        </p:spPr>
        <p:txBody>
          <a:bodyPr/>
          <a:lstStyle/>
          <a:p>
            <a:r>
              <a:rPr lang="en-US"/>
              <a:t>Click to edit Master title style</a:t>
            </a:r>
          </a:p>
        </p:txBody>
      </p:sp>
      <p:sp>
        <p:nvSpPr>
          <p:cNvPr id="1048639"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40"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1"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642"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43" name="Date Placeholder 6"/>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44" name="Footer Placeholder 7"/>
          <p:cNvSpPr>
            <a:spLocks noGrp="1"/>
          </p:cNvSpPr>
          <p:nvPr>
            <p:ph type="ftr" sz="quarter" idx="11"/>
          </p:nvPr>
        </p:nvSpPr>
        <p:spPr/>
        <p:txBody>
          <a:bodyPr/>
          <a:lstStyle/>
          <a:p>
            <a:endParaRPr lang="en-US"/>
          </a:p>
        </p:txBody>
      </p:sp>
      <p:sp>
        <p:nvSpPr>
          <p:cNvPr id="1048645" name="Slide Number Placeholder 8"/>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06" name="Title 1"/>
          <p:cNvSpPr>
            <a:spLocks noGrp="1"/>
          </p:cNvSpPr>
          <p:nvPr>
            <p:ph type="title"/>
          </p:nvPr>
        </p:nvSpPr>
        <p:spPr/>
        <p:txBody>
          <a:bodyPr/>
          <a:lstStyle/>
          <a:p>
            <a:r>
              <a:rPr lang="en-US"/>
              <a:t>Click to edit Master title style</a:t>
            </a:r>
          </a:p>
        </p:txBody>
      </p:sp>
      <p:sp>
        <p:nvSpPr>
          <p:cNvPr id="1048607" name="Date Placeholder 2"/>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08" name="Footer Placeholder 3"/>
          <p:cNvSpPr>
            <a:spLocks noGrp="1"/>
          </p:cNvSpPr>
          <p:nvPr>
            <p:ph type="ftr" sz="quarter" idx="11"/>
          </p:nvPr>
        </p:nvSpPr>
        <p:spPr/>
        <p:txBody>
          <a:bodyPr/>
          <a:lstStyle/>
          <a:p>
            <a:endParaRPr lang="en-US"/>
          </a:p>
        </p:txBody>
      </p:sp>
      <p:sp>
        <p:nvSpPr>
          <p:cNvPr id="1048609" name="Slide Number Placeholder 4"/>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646" name="Date Placeholder 1"/>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47" name="Footer Placeholder 2"/>
          <p:cNvSpPr>
            <a:spLocks noGrp="1"/>
          </p:cNvSpPr>
          <p:nvPr>
            <p:ph type="ftr" sz="quarter" idx="11"/>
          </p:nvPr>
        </p:nvSpPr>
        <p:spPr/>
        <p:txBody>
          <a:bodyPr/>
          <a:lstStyle/>
          <a:p>
            <a:endParaRPr lang="en-US"/>
          </a:p>
        </p:txBody>
      </p:sp>
      <p:sp>
        <p:nvSpPr>
          <p:cNvPr id="1048648" name="Slide Number Placeholder 3"/>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49"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50"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51"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652" name="Date Placeholder 4"/>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53" name="Footer Placeholder 5"/>
          <p:cNvSpPr>
            <a:spLocks noGrp="1"/>
          </p:cNvSpPr>
          <p:nvPr>
            <p:ph type="ftr" sz="quarter" idx="11"/>
          </p:nvPr>
        </p:nvSpPr>
        <p:spPr/>
        <p:txBody>
          <a:bodyPr/>
          <a:lstStyle/>
          <a:p>
            <a:endParaRPr lang="en-US"/>
          </a:p>
        </p:txBody>
      </p:sp>
      <p:sp>
        <p:nvSpPr>
          <p:cNvPr id="1048654" name="Slide Number Placeholder 6"/>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616"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1048617"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618"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48619" name="Date Placeholder 4"/>
          <p:cNvSpPr>
            <a:spLocks noGrp="1"/>
          </p:cNvSpPr>
          <p:nvPr>
            <p:ph type="dt" sz="half" idx="10"/>
          </p:nvPr>
        </p:nvSpPr>
        <p:spPr/>
        <p:txBody>
          <a:bodyPr/>
          <a:lstStyle/>
          <a:p>
            <a:fld id="{8B66A6D9-53B8-45A7-BCE8-949BAB07487A}" type="datetimeFigureOut">
              <a:rPr lang="en-US" smtClean="0"/>
              <a:pPr/>
              <a:t>7/7/2020</a:t>
            </a:fld>
            <a:endParaRPr lang="en-US"/>
          </a:p>
        </p:txBody>
      </p:sp>
      <p:sp>
        <p:nvSpPr>
          <p:cNvPr id="1048620" name="Footer Placeholder 5"/>
          <p:cNvSpPr>
            <a:spLocks noGrp="1"/>
          </p:cNvSpPr>
          <p:nvPr>
            <p:ph type="ftr" sz="quarter" idx="11"/>
          </p:nvPr>
        </p:nvSpPr>
        <p:spPr/>
        <p:txBody>
          <a:bodyPr/>
          <a:lstStyle/>
          <a:p>
            <a:endParaRPr lang="en-US"/>
          </a:p>
        </p:txBody>
      </p:sp>
      <p:sp>
        <p:nvSpPr>
          <p:cNvPr id="1048621" name="Slide Number Placeholder 6"/>
          <p:cNvSpPr>
            <a:spLocks noGrp="1"/>
          </p:cNvSpPr>
          <p:nvPr>
            <p:ph type="sldNum" sz="quarter" idx="12"/>
          </p:nvPr>
        </p:nvSpPr>
        <p:spPr/>
        <p:txBody>
          <a:bodyPr/>
          <a:lstStyle/>
          <a:p>
            <a:fld id="{6D700C4B-EA29-48EC-9DBD-21948FC4731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66A6D9-53B8-45A7-BCE8-949BAB07487A}" type="datetimeFigureOut">
              <a:rPr lang="en-US" smtClean="0"/>
              <a:pPr/>
              <a:t>7/7/2020</a:t>
            </a:fld>
            <a:endParaRPr lang="en-US"/>
          </a:p>
        </p:txBody>
      </p:sp>
      <p:sp>
        <p:nvSpPr>
          <p:cNvPr id="1048579"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700C4B-EA29-48EC-9DBD-21948FC4731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6" name="Title 1"/>
          <p:cNvSpPr>
            <a:spLocks noGrp="1"/>
          </p:cNvSpPr>
          <p:nvPr>
            <p:ph type="ctrTitle"/>
          </p:nvPr>
        </p:nvSpPr>
        <p:spPr>
          <a:xfrm>
            <a:off x="641267" y="350520"/>
            <a:ext cx="11055927" cy="3159443"/>
          </a:xfrm>
        </p:spPr>
        <p:txBody>
          <a:bodyPr>
            <a:normAutofit/>
          </a:bodyPr>
          <a:lstStyle/>
          <a:p>
            <a:r>
              <a:rPr lang="en-US" sz="3200" b="1" u="sng" dirty="0">
                <a:solidFill>
                  <a:srgbClr val="FF0000"/>
                </a:solidFill>
              </a:rPr>
              <a:t>WELCOME</a:t>
            </a:r>
            <a:r>
              <a:rPr lang="en-US" sz="3200" b="1" dirty="0">
                <a:solidFill>
                  <a:srgbClr val="FF0000"/>
                </a:solidFill>
              </a:rPr>
              <a:t/>
            </a:r>
            <a:br>
              <a:rPr lang="en-US" sz="3200" b="1" dirty="0">
                <a:solidFill>
                  <a:srgbClr val="FF0000"/>
                </a:solidFill>
              </a:rPr>
            </a:br>
            <a:r>
              <a:rPr lang="en-US" sz="3200" b="1" dirty="0">
                <a:solidFill>
                  <a:prstClr val="black"/>
                </a:solidFill>
              </a:rPr>
              <a:t>Class: </a:t>
            </a:r>
            <a:r>
              <a:rPr lang="en-US" sz="3200" b="1" dirty="0" err="1">
                <a:solidFill>
                  <a:prstClr val="black"/>
                </a:solidFill>
              </a:rPr>
              <a:t>B.Com</a:t>
            </a:r>
            <a:r>
              <a:rPr lang="en-US" sz="3200" b="1" dirty="0">
                <a:solidFill>
                  <a:prstClr val="black"/>
                </a:solidFill>
              </a:rPr>
              <a:t> – Part-1 </a:t>
            </a:r>
            <a:br>
              <a:rPr lang="en-US" sz="3200" b="1" dirty="0">
                <a:solidFill>
                  <a:prstClr val="black"/>
                </a:solidFill>
              </a:rPr>
            </a:br>
            <a:r>
              <a:rPr lang="en-US" sz="3200" b="1" dirty="0">
                <a:solidFill>
                  <a:prstClr val="black"/>
                </a:solidFill>
              </a:rPr>
              <a:t>Subject: Financial Accounting</a:t>
            </a:r>
            <a:br>
              <a:rPr lang="en-US" sz="3200" b="1" dirty="0">
                <a:solidFill>
                  <a:prstClr val="black"/>
                </a:solidFill>
              </a:rPr>
            </a:br>
            <a:r>
              <a:rPr lang="en-US" sz="3200" b="1" dirty="0" smtClean="0">
                <a:solidFill>
                  <a:prstClr val="black"/>
                </a:solidFill>
              </a:rPr>
              <a:t>Topic – </a:t>
            </a:r>
            <a:r>
              <a:rPr lang="en-US" sz="2800" b="1" dirty="0" smtClean="0">
                <a:solidFill>
                  <a:srgbClr val="FF0000"/>
                </a:solidFill>
              </a:rPr>
              <a:t>Financial Statement Of Non Trading Organization:</a:t>
            </a:r>
            <a:br>
              <a:rPr lang="en-US" sz="2800" b="1" dirty="0" smtClean="0">
                <a:solidFill>
                  <a:srgbClr val="FF0000"/>
                </a:solidFill>
              </a:rPr>
            </a:br>
            <a:r>
              <a:rPr lang="en-US" sz="2800" b="1" dirty="0" smtClean="0">
                <a:solidFill>
                  <a:srgbClr val="FF0000"/>
                </a:solidFill>
              </a:rPr>
              <a:t> </a:t>
            </a:r>
            <a:r>
              <a:rPr lang="en-US" sz="2800" b="1" dirty="0" smtClean="0">
                <a:solidFill>
                  <a:srgbClr val="00B050"/>
                </a:solidFill>
              </a:rPr>
              <a:t>A. Receipt And Payment Account</a:t>
            </a:r>
            <a:endParaRPr lang="en-US" sz="2800" b="1" dirty="0">
              <a:solidFill>
                <a:srgbClr val="00B050"/>
              </a:solidFill>
            </a:endParaRPr>
          </a:p>
        </p:txBody>
      </p:sp>
      <p:sp>
        <p:nvSpPr>
          <p:cNvPr id="1048587" name="Subtitle 2"/>
          <p:cNvSpPr>
            <a:spLocks noGrp="1"/>
          </p:cNvSpPr>
          <p:nvPr>
            <p:ph type="subTitle" idx="1"/>
          </p:nvPr>
        </p:nvSpPr>
        <p:spPr/>
        <p:txBody>
          <a:bodyPr>
            <a:normAutofit fontScale="75000" lnSpcReduction="20000"/>
          </a:bodyPr>
          <a:lstStyle/>
          <a:p>
            <a:r>
              <a:rPr lang="en-US" sz="2900" b="1" u="sng" dirty="0"/>
              <a:t>Prepared By</a:t>
            </a:r>
          </a:p>
          <a:p>
            <a:pPr>
              <a:spcBef>
                <a:spcPts val="200"/>
              </a:spcBef>
            </a:pPr>
            <a:r>
              <a:rPr lang="en-US" sz="2900" b="1" dirty="0"/>
              <a:t> Dr. SHAHID IQBAL </a:t>
            </a:r>
          </a:p>
          <a:p>
            <a:pPr>
              <a:spcBef>
                <a:spcPts val="200"/>
              </a:spcBef>
            </a:pPr>
            <a:r>
              <a:rPr lang="en-US" sz="2900" b="1" dirty="0"/>
              <a:t>Guest Faculty</a:t>
            </a:r>
          </a:p>
          <a:p>
            <a:pPr>
              <a:spcBef>
                <a:spcPts val="200"/>
              </a:spcBef>
            </a:pPr>
            <a:r>
              <a:rPr lang="en-US" sz="2900" b="1" dirty="0"/>
              <a:t>Marwari College, Darbhanga,</a:t>
            </a:r>
          </a:p>
          <a:p>
            <a:pPr>
              <a:spcBef>
                <a:spcPts val="200"/>
              </a:spcBef>
            </a:pPr>
            <a:r>
              <a:rPr lang="en-US" sz="2900" b="1" dirty="0"/>
              <a:t>Mobile no. and </a:t>
            </a:r>
            <a:r>
              <a:rPr lang="en-US" sz="2900" b="1" dirty="0" err="1"/>
              <a:t>whatsup</a:t>
            </a:r>
            <a:r>
              <a:rPr lang="en-US" sz="2900" b="1" dirty="0"/>
              <a:t> no. : 7004160257</a:t>
            </a:r>
          </a:p>
          <a:p>
            <a:pPr>
              <a:spcBef>
                <a:spcPts val="200"/>
              </a:spcBef>
            </a:pPr>
            <a:r>
              <a:rPr lang="en-US" sz="2900" b="1" dirty="0"/>
              <a:t>Email ID: </a:t>
            </a:r>
            <a:r>
              <a:rPr lang="en-US" sz="2900" b="1" dirty="0" err="1"/>
              <a:t>shahidlnmu@gmail.Com</a:t>
            </a:r>
            <a:endParaRPr lang="en-US" sz="2900" b="1"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1"/>
          <p:cNvSpPr>
            <a:spLocks noGrp="1"/>
          </p:cNvSpPr>
          <p:nvPr>
            <p:ph type="title"/>
          </p:nvPr>
        </p:nvSpPr>
        <p:spPr>
          <a:xfrm>
            <a:off x="1151238" y="2317492"/>
            <a:ext cx="10515600" cy="1325563"/>
          </a:xfrm>
        </p:spPr>
        <p:txBody>
          <a:bodyPr/>
          <a:lstStyle/>
          <a:p>
            <a:pPr algn="ctr"/>
            <a:r>
              <a:rPr lang="en-US" dirty="0">
                <a:solidFill>
                  <a:srgbClr val="FF0000"/>
                </a:solidFill>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Title 1048660"/>
          <p:cNvSpPr>
            <a:spLocks noGrp="1"/>
          </p:cNvSpPr>
          <p:nvPr>
            <p:ph type="title"/>
          </p:nvPr>
        </p:nvSpPr>
        <p:spPr>
          <a:xfrm>
            <a:off x="838199" y="365126"/>
            <a:ext cx="10894622" cy="1024288"/>
          </a:xfrm>
        </p:spPr>
        <p:txBody>
          <a:bodyPr>
            <a:normAutofit/>
          </a:bodyPr>
          <a:lstStyle/>
          <a:p>
            <a:r>
              <a:rPr lang="en-US" sz="2600" b="1" dirty="0" smtClean="0">
                <a:solidFill>
                  <a:srgbClr val="FF0000"/>
                </a:solidFill>
              </a:rPr>
              <a:t>Non Trading Organization: A Glimpses Of Their Final Account </a:t>
            </a:r>
            <a:endParaRPr lang="en-GB" sz="2600" b="1" dirty="0">
              <a:solidFill>
                <a:srgbClr val="FF0000"/>
              </a:solidFill>
            </a:endParaRPr>
          </a:p>
        </p:txBody>
      </p:sp>
      <p:sp>
        <p:nvSpPr>
          <p:cNvPr id="1048662" name="Content Placeholder 1048661"/>
          <p:cNvSpPr>
            <a:spLocks noGrp="1"/>
          </p:cNvSpPr>
          <p:nvPr>
            <p:ph idx="1"/>
          </p:nvPr>
        </p:nvSpPr>
        <p:spPr>
          <a:xfrm>
            <a:off x="838200" y="1291250"/>
            <a:ext cx="10515600" cy="4765166"/>
          </a:xfrm>
        </p:spPr>
        <p:txBody>
          <a:bodyPr>
            <a:normAutofit fontScale="81786" lnSpcReduction="20000"/>
          </a:bodyPr>
          <a:lstStyle/>
          <a:p>
            <a:pPr marL="0" indent="0" algn="just">
              <a:lnSpc>
                <a:spcPct val="150000"/>
              </a:lnSpc>
              <a:spcBef>
                <a:spcPts val="0"/>
              </a:spcBef>
              <a:buNone/>
            </a:pPr>
            <a:r>
              <a:rPr lang="en-GB" sz="2700" dirty="0"/>
              <a:t>Not-for-Profit Organisations are organisations which are set up for the welfare of the society or for the promotion of art and culture in the society</a:t>
            </a:r>
            <a:r>
              <a:rPr lang="en-US" sz="2700" dirty="0"/>
              <a:t>. Normally</a:t>
            </a:r>
            <a:r>
              <a:rPr lang="en-GB" sz="2700" dirty="0"/>
              <a:t>, these organisations do not</a:t>
            </a:r>
            <a:r>
              <a:rPr lang="en-US" sz="2700" dirty="0"/>
              <a:t> undertake</a:t>
            </a:r>
            <a:r>
              <a:rPr lang="en-GB" sz="2700" dirty="0"/>
              <a:t> any business activity, and are managed</a:t>
            </a:r>
            <a:r>
              <a:rPr lang="en-US" sz="2700" dirty="0"/>
              <a:t> by</a:t>
            </a:r>
            <a:r>
              <a:rPr lang="en-GB" sz="2700" dirty="0"/>
              <a:t> trustees who are fully accountable to their</a:t>
            </a:r>
            <a:r>
              <a:rPr lang="en-US" sz="2700" dirty="0"/>
              <a:t> members</a:t>
            </a:r>
            <a:r>
              <a:rPr lang="en-GB" sz="2700" dirty="0"/>
              <a:t> and the society for the utilization of the</a:t>
            </a:r>
            <a:r>
              <a:rPr lang="en-US" sz="2700" dirty="0"/>
              <a:t> funds</a:t>
            </a:r>
            <a:r>
              <a:rPr lang="en-GB" sz="2700" dirty="0"/>
              <a:t> raised for meeting the objectives of the</a:t>
            </a:r>
            <a:r>
              <a:rPr lang="en-US" sz="2700" dirty="0"/>
              <a:t> </a:t>
            </a:r>
            <a:r>
              <a:rPr lang="en-US" sz="2700" dirty="0" smtClean="0"/>
              <a:t>o</a:t>
            </a:r>
            <a:r>
              <a:rPr lang="en-GB" sz="2700" dirty="0" smtClean="0"/>
              <a:t>organization. </a:t>
            </a:r>
            <a:r>
              <a:rPr lang="en-GB" sz="2700" dirty="0"/>
              <a:t>Hence, they also have to maintain</a:t>
            </a:r>
            <a:r>
              <a:rPr lang="en-US" sz="2700" dirty="0"/>
              <a:t> proper</a:t>
            </a:r>
            <a:r>
              <a:rPr lang="en-GB" sz="2700" dirty="0"/>
              <a:t> accounts and prepare the financial statement</a:t>
            </a:r>
            <a:r>
              <a:rPr lang="en-US" sz="2700" dirty="0"/>
              <a:t> which</a:t>
            </a:r>
            <a:r>
              <a:rPr lang="en-GB" sz="2700" dirty="0"/>
              <a:t> take the form </a:t>
            </a:r>
            <a:r>
              <a:rPr lang="en-GB" sz="2700" dirty="0" smtClean="0"/>
              <a:t>of following </a:t>
            </a:r>
            <a:r>
              <a:rPr lang="en-GB" sz="2700" dirty="0" smtClean="0"/>
              <a:t>at the end of </a:t>
            </a:r>
            <a:r>
              <a:rPr lang="en-GB" sz="2700" dirty="0" smtClean="0"/>
              <a:t>every </a:t>
            </a:r>
            <a:r>
              <a:rPr lang="en-GB" sz="2700" dirty="0" smtClean="0"/>
              <a:t>accounting</a:t>
            </a:r>
            <a:r>
              <a:rPr lang="en-US" sz="2700" dirty="0" smtClean="0"/>
              <a:t> period</a:t>
            </a:r>
            <a:r>
              <a:rPr lang="en-GB" sz="2700" dirty="0" smtClean="0"/>
              <a:t> (normally a financial year</a:t>
            </a:r>
            <a:r>
              <a:rPr lang="en-GB" sz="2700" dirty="0" smtClean="0"/>
              <a:t>)</a:t>
            </a:r>
            <a:r>
              <a:rPr lang="en-US" sz="2700" dirty="0" smtClean="0"/>
              <a:t>:</a:t>
            </a:r>
          </a:p>
          <a:p>
            <a:pPr marL="0" indent="0" algn="just">
              <a:buNone/>
            </a:pPr>
            <a:endParaRPr lang="en-GB" sz="2900" dirty="0"/>
          </a:p>
          <a:p>
            <a:pPr marL="0" indent="0" algn="just">
              <a:buNone/>
            </a:pPr>
            <a:r>
              <a:rPr lang="en-US" sz="2900" dirty="0">
                <a:solidFill>
                  <a:srgbClr val="FF0000"/>
                </a:solidFill>
              </a:rPr>
              <a:t>A</a:t>
            </a:r>
            <a:r>
              <a:rPr lang="en-US" sz="2900" dirty="0" smtClean="0">
                <a:solidFill>
                  <a:srgbClr val="FF0000"/>
                </a:solidFill>
              </a:rPr>
              <a:t>. Receipt</a:t>
            </a:r>
            <a:r>
              <a:rPr lang="en-GB" sz="2900" dirty="0" smtClean="0">
                <a:solidFill>
                  <a:srgbClr val="FF0000"/>
                </a:solidFill>
              </a:rPr>
              <a:t> </a:t>
            </a:r>
            <a:r>
              <a:rPr lang="en-GB" sz="2900" dirty="0">
                <a:solidFill>
                  <a:srgbClr val="FF0000"/>
                </a:solidFill>
              </a:rPr>
              <a:t>and Payment</a:t>
            </a:r>
            <a:r>
              <a:rPr lang="en-US" sz="2900" dirty="0">
                <a:solidFill>
                  <a:srgbClr val="FF0000"/>
                </a:solidFill>
              </a:rPr>
              <a:t> Account</a:t>
            </a:r>
            <a:r>
              <a:rPr lang="en-GB" sz="2900" dirty="0">
                <a:solidFill>
                  <a:srgbClr val="FF0000"/>
                </a:solidFill>
              </a:rPr>
              <a:t>; </a:t>
            </a:r>
          </a:p>
          <a:p>
            <a:pPr marL="0" indent="0" algn="just">
              <a:buNone/>
            </a:pPr>
            <a:r>
              <a:rPr lang="en-US" sz="2900" dirty="0">
                <a:solidFill>
                  <a:srgbClr val="FF0000"/>
                </a:solidFill>
              </a:rPr>
              <a:t>B</a:t>
            </a:r>
            <a:r>
              <a:rPr lang="en-US" sz="2900" dirty="0" smtClean="0">
                <a:solidFill>
                  <a:srgbClr val="FF0000"/>
                </a:solidFill>
              </a:rPr>
              <a:t>. Income</a:t>
            </a:r>
            <a:r>
              <a:rPr lang="en-GB" sz="2900" dirty="0" smtClean="0">
                <a:solidFill>
                  <a:srgbClr val="FF0000"/>
                </a:solidFill>
              </a:rPr>
              <a:t> </a:t>
            </a:r>
            <a:r>
              <a:rPr lang="en-GB" sz="2900" dirty="0">
                <a:solidFill>
                  <a:srgbClr val="FF0000"/>
                </a:solidFill>
              </a:rPr>
              <a:t>and Expenditure Account; and</a:t>
            </a:r>
          </a:p>
          <a:p>
            <a:pPr marL="0" indent="0" algn="just">
              <a:buNone/>
            </a:pPr>
            <a:r>
              <a:rPr lang="en-US" sz="2900" dirty="0" smtClean="0">
                <a:solidFill>
                  <a:srgbClr val="FF0000"/>
                </a:solidFill>
              </a:rPr>
              <a:t>C. Balance</a:t>
            </a:r>
            <a:r>
              <a:rPr lang="en-GB" sz="2900" dirty="0" smtClean="0">
                <a:solidFill>
                  <a:srgbClr val="FF0000"/>
                </a:solidFill>
              </a:rPr>
              <a:t> Sheet</a:t>
            </a:r>
            <a:endParaRPr lang="en-GB" sz="2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3"/>
          <p:cNvSpPr>
            <a:spLocks noGrp="1"/>
          </p:cNvSpPr>
          <p:nvPr>
            <p:ph type="title"/>
          </p:nvPr>
        </p:nvSpPr>
        <p:spPr>
          <a:xfrm>
            <a:off x="1064524" y="365125"/>
            <a:ext cx="10289275" cy="649943"/>
          </a:xfrm>
        </p:spPr>
        <p:txBody>
          <a:bodyPr>
            <a:normAutofit/>
          </a:bodyPr>
          <a:lstStyle/>
          <a:p>
            <a:r>
              <a:rPr lang="en-US" sz="2800" b="1" dirty="0" smtClean="0">
                <a:solidFill>
                  <a:srgbClr val="FF0000"/>
                </a:solidFill>
              </a:rPr>
              <a:t>Meaning Of Receipts and Payments Account:</a:t>
            </a:r>
            <a:endParaRPr lang="en-US" sz="2800" b="1" dirty="0">
              <a:solidFill>
                <a:srgbClr val="FF0000"/>
              </a:solidFill>
            </a:endParaRPr>
          </a:p>
        </p:txBody>
      </p:sp>
      <p:sp>
        <p:nvSpPr>
          <p:cNvPr id="1048594" name="Content Placeholder 4"/>
          <p:cNvSpPr>
            <a:spLocks noGrp="1"/>
          </p:cNvSpPr>
          <p:nvPr>
            <p:ph idx="1"/>
          </p:nvPr>
        </p:nvSpPr>
        <p:spPr>
          <a:xfrm>
            <a:off x="838200" y="1132515"/>
            <a:ext cx="10515600" cy="5432058"/>
          </a:xfrm>
        </p:spPr>
        <p:txBody>
          <a:bodyPr>
            <a:normAutofit fontScale="92500"/>
          </a:bodyPr>
          <a:lstStyle/>
          <a:p>
            <a:pPr algn="just">
              <a:lnSpc>
                <a:spcPct val="150000"/>
              </a:lnSpc>
              <a:spcBef>
                <a:spcPts val="0"/>
              </a:spcBef>
              <a:buNone/>
            </a:pPr>
            <a:r>
              <a:rPr lang="en-US" sz="2200" dirty="0" smtClean="0"/>
              <a:t>	“</a:t>
            </a:r>
            <a:r>
              <a:rPr lang="en-US" sz="2200" dirty="0"/>
              <a:t>A receipt and payment account is a summarized cash book for a given period". "This is a summary of the cash transactions as in the cash book”. Non-profit organizations prepare receipt and payment account at the end of the year. With the help of this account and some additional information, we prepare income and expenditure account to disclose the true results of non-profit organizations. So, we can say receipts and payments account is a summary of actual cash receipts and payments extracted from the cash book over a certain period. All cash received and paid during the period whether capital or revenue is included in this account. The receipts are entered on the debit side, that in on the same side as that on which </a:t>
            </a:r>
            <a:r>
              <a:rPr lang="en-US" sz="2200" dirty="0" smtClean="0"/>
              <a:t>they </a:t>
            </a:r>
            <a:r>
              <a:rPr lang="en-US" sz="2200" dirty="0"/>
              <a:t>appear in the cash book.</a:t>
            </a:r>
          </a:p>
          <a:p>
            <a:pPr algn="just">
              <a:lnSpc>
                <a:spcPct val="150000"/>
              </a:lnSpc>
              <a:spcBef>
                <a:spcPts val="0"/>
              </a:spcBef>
              <a:buNone/>
            </a:pPr>
            <a:r>
              <a:rPr lang="en-US" sz="2200" dirty="0" smtClean="0"/>
              <a:t>	Thus </a:t>
            </a:r>
            <a:r>
              <a:rPr lang="en-US" sz="2200" dirty="0"/>
              <a:t>we can say that  receipts and payments account summarizes receipts and payments made by a non-trading concern during a particular period of time (usually one year). Its is used to prepare income and expenditure account of non-trading concerns.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5" name="Title 1"/>
          <p:cNvSpPr>
            <a:spLocks noGrp="1"/>
          </p:cNvSpPr>
          <p:nvPr>
            <p:ph type="title"/>
          </p:nvPr>
        </p:nvSpPr>
        <p:spPr>
          <a:xfrm>
            <a:off x="838200" y="365126"/>
            <a:ext cx="10515600" cy="1054242"/>
          </a:xfrm>
        </p:spPr>
        <p:txBody>
          <a:bodyPr>
            <a:normAutofit/>
          </a:bodyPr>
          <a:lstStyle/>
          <a:p>
            <a:r>
              <a:rPr lang="en-US" sz="2800" b="1" dirty="0" smtClean="0">
                <a:solidFill>
                  <a:srgbClr val="FF0000"/>
                </a:solidFill>
              </a:rPr>
              <a:t>Features Of Receipts and Payments Account:</a:t>
            </a:r>
            <a:endParaRPr lang="en-US" sz="2800" b="1" dirty="0">
              <a:solidFill>
                <a:srgbClr val="FF0000"/>
              </a:solidFill>
            </a:endParaRPr>
          </a:p>
        </p:txBody>
      </p:sp>
      <p:sp>
        <p:nvSpPr>
          <p:cNvPr id="1048596" name="Content Placeholder 2"/>
          <p:cNvSpPr>
            <a:spLocks noGrp="1"/>
          </p:cNvSpPr>
          <p:nvPr>
            <p:ph idx="1"/>
          </p:nvPr>
        </p:nvSpPr>
        <p:spPr>
          <a:xfrm>
            <a:off x="838200" y="1443481"/>
            <a:ext cx="10515600" cy="5148388"/>
          </a:xfrm>
        </p:spPr>
        <p:txBody>
          <a:bodyPr>
            <a:noAutofit/>
          </a:bodyPr>
          <a:lstStyle/>
          <a:p>
            <a:pPr algn="just">
              <a:lnSpc>
                <a:spcPct val="110000"/>
              </a:lnSpc>
              <a:spcBef>
                <a:spcPts val="0"/>
              </a:spcBef>
            </a:pPr>
            <a:r>
              <a:rPr lang="en-US" sz="2400" dirty="0" smtClean="0"/>
              <a:t>It </a:t>
            </a:r>
            <a:r>
              <a:rPr lang="en-US" sz="2400" dirty="0"/>
              <a:t>is also known as Cash Book Summary for the Not-for-Profit organizations because it records all the cash and cash equivalents like cheques transactions throughout the year.</a:t>
            </a:r>
          </a:p>
          <a:p>
            <a:pPr algn="just">
              <a:lnSpc>
                <a:spcPct val="110000"/>
              </a:lnSpc>
              <a:spcBef>
                <a:spcPts val="0"/>
              </a:spcBef>
            </a:pPr>
            <a:r>
              <a:rPr lang="en-US" sz="2400" dirty="0"/>
              <a:t>It starts with beginning cash and bank balance and ends with ending cash and bank balance.</a:t>
            </a:r>
          </a:p>
          <a:p>
            <a:pPr algn="just">
              <a:lnSpc>
                <a:spcPct val="110000"/>
              </a:lnSpc>
              <a:spcBef>
                <a:spcPts val="0"/>
              </a:spcBef>
            </a:pPr>
            <a:r>
              <a:rPr lang="en-US" sz="2400" dirty="0"/>
              <a:t>This account shows cash transactions of both capital and revenue nature.</a:t>
            </a:r>
          </a:p>
          <a:p>
            <a:pPr algn="just">
              <a:lnSpc>
                <a:spcPct val="110000"/>
              </a:lnSpc>
              <a:spcBef>
                <a:spcPts val="0"/>
              </a:spcBef>
            </a:pPr>
            <a:r>
              <a:rPr lang="en-US" sz="2400" dirty="0"/>
              <a:t>Mostly it shows a debit balance. In the exceptional case of overdraft balance, its net balance may be credit.</a:t>
            </a:r>
          </a:p>
          <a:p>
            <a:pPr algn="just">
              <a:lnSpc>
                <a:spcPct val="110000"/>
              </a:lnSpc>
              <a:spcBef>
                <a:spcPts val="0"/>
              </a:spcBef>
            </a:pPr>
            <a:r>
              <a:rPr lang="en-US" sz="2400" dirty="0"/>
              <a:t>The concern prepares it on the last day of the accounting year.</a:t>
            </a:r>
          </a:p>
          <a:p>
            <a:pPr algn="just">
              <a:lnSpc>
                <a:spcPct val="110000"/>
              </a:lnSpc>
              <a:spcBef>
                <a:spcPts val="0"/>
              </a:spcBef>
            </a:pPr>
            <a:r>
              <a:rPr lang="en-US" sz="2400" dirty="0"/>
              <a:t>Double Entry bookkeeping system does not apply to this account since it is a summary of transactions which are already recorded in the Cash Book.</a:t>
            </a:r>
          </a:p>
          <a:p>
            <a:pPr algn="just">
              <a:lnSpc>
                <a:spcPct val="110000"/>
              </a:lnSpc>
              <a:spcBef>
                <a:spcPts val="0"/>
              </a:spcBef>
            </a:pPr>
            <a:r>
              <a:rPr lang="en-US" sz="2400" dirty="0"/>
              <a:t>It does not involve transactions which do not include cash or bank items.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Title 1"/>
          <p:cNvSpPr>
            <a:spLocks noGrp="1"/>
          </p:cNvSpPr>
          <p:nvPr>
            <p:ph type="title"/>
          </p:nvPr>
        </p:nvSpPr>
        <p:spPr>
          <a:xfrm>
            <a:off x="838200" y="365125"/>
            <a:ext cx="10515600" cy="1013299"/>
          </a:xfrm>
        </p:spPr>
        <p:txBody>
          <a:bodyPr>
            <a:noAutofit/>
          </a:bodyPr>
          <a:lstStyle/>
          <a:p>
            <a:r>
              <a:rPr lang="en-US" sz="2800" b="1" dirty="0" smtClean="0">
                <a:solidFill>
                  <a:srgbClr val="FF0000"/>
                </a:solidFill>
              </a:rPr>
              <a:t>Advantages Of Receipts and Payments Account:</a:t>
            </a:r>
            <a:endParaRPr lang="en-US" sz="2800" b="1" dirty="0">
              <a:solidFill>
                <a:srgbClr val="FF0000"/>
              </a:solidFill>
            </a:endParaRPr>
          </a:p>
        </p:txBody>
      </p:sp>
      <p:sp>
        <p:nvSpPr>
          <p:cNvPr id="1048598" name="Content Placeholder 2"/>
          <p:cNvSpPr>
            <a:spLocks noGrp="1"/>
          </p:cNvSpPr>
          <p:nvPr>
            <p:ph idx="1"/>
          </p:nvPr>
        </p:nvSpPr>
        <p:spPr>
          <a:xfrm>
            <a:off x="662940" y="1356019"/>
            <a:ext cx="10544432" cy="3928505"/>
          </a:xfrm>
        </p:spPr>
        <p:txBody>
          <a:bodyPr>
            <a:normAutofit/>
          </a:bodyPr>
          <a:lstStyle/>
          <a:p>
            <a:pPr marL="0" indent="0" algn="just">
              <a:lnSpc>
                <a:spcPct val="120000"/>
              </a:lnSpc>
              <a:buNone/>
            </a:pPr>
            <a:r>
              <a:rPr lang="en-US" sz="2400" dirty="0"/>
              <a:t>Following are the advantages of Receipts and Payments </a:t>
            </a:r>
            <a:r>
              <a:rPr lang="en-US" sz="2400" dirty="0" smtClean="0"/>
              <a:t>Account:</a:t>
            </a:r>
            <a:endParaRPr lang="en-US" sz="2400" dirty="0"/>
          </a:p>
          <a:p>
            <a:pPr marL="514350" indent="-514350" algn="just">
              <a:lnSpc>
                <a:spcPct val="120000"/>
              </a:lnSpc>
              <a:buFont typeface="+mj-lt"/>
              <a:buAutoNum type="alphaLcPeriod"/>
            </a:pPr>
            <a:r>
              <a:rPr lang="en-US" sz="2400" dirty="0"/>
              <a:t>Total, receipts and total payments under different heads can be seen at a glance.</a:t>
            </a:r>
          </a:p>
          <a:p>
            <a:pPr marL="514350" indent="-514350" algn="just">
              <a:lnSpc>
                <a:spcPct val="120000"/>
              </a:lnSpc>
              <a:buFont typeface="+mj-lt"/>
              <a:buAutoNum type="alphaLcPeriod"/>
            </a:pPr>
            <a:r>
              <a:rPr lang="en-US" sz="2400" dirty="0"/>
              <a:t>Verification of Cash Book can be done with it.</a:t>
            </a:r>
          </a:p>
          <a:p>
            <a:pPr marL="514350" indent="-514350" algn="just">
              <a:lnSpc>
                <a:spcPct val="120000"/>
              </a:lnSpc>
              <a:buFont typeface="+mj-lt"/>
              <a:buAutoNum type="alphaLcPeriod"/>
            </a:pPr>
            <a:r>
              <a:rPr lang="en-US" sz="2400" dirty="0"/>
              <a:t>It provides classified records of different heads of receipts and payments.</a:t>
            </a:r>
          </a:p>
          <a:p>
            <a:pPr marL="514350" indent="-514350" algn="just">
              <a:lnSpc>
                <a:spcPct val="120000"/>
              </a:lnSpc>
              <a:buFont typeface="+mj-lt"/>
              <a:buAutoNum type="alphaLcPeriod"/>
            </a:pPr>
            <a:r>
              <a:rPr lang="en-US" sz="2400" dirty="0"/>
              <a:t>It provides ready-made data for the preparation of Income and Expenditure Account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9" name="Title 1"/>
          <p:cNvSpPr>
            <a:spLocks noGrp="1"/>
          </p:cNvSpPr>
          <p:nvPr>
            <p:ph type="title"/>
          </p:nvPr>
        </p:nvSpPr>
        <p:spPr>
          <a:xfrm>
            <a:off x="838200" y="378774"/>
            <a:ext cx="10515600" cy="945060"/>
          </a:xfrm>
        </p:spPr>
        <p:txBody>
          <a:bodyPr>
            <a:noAutofit/>
          </a:bodyPr>
          <a:lstStyle/>
          <a:p>
            <a:r>
              <a:rPr lang="en-US" sz="2800" b="1" dirty="0" smtClean="0"/>
              <a:t/>
            </a:r>
            <a:br>
              <a:rPr lang="en-US" sz="2800" b="1" dirty="0" smtClean="0"/>
            </a:br>
            <a:r>
              <a:rPr lang="en-US" sz="2800" b="1" dirty="0" smtClean="0">
                <a:solidFill>
                  <a:srgbClr val="FF0000"/>
                </a:solidFill>
              </a:rPr>
              <a:t>Limitations Of Receipts and Payments Account:</a:t>
            </a:r>
            <a:r>
              <a:rPr lang="en-US" sz="2800" b="1" dirty="0" smtClean="0"/>
              <a:t/>
            </a:r>
            <a:br>
              <a:rPr lang="en-US" sz="2800" b="1" dirty="0" smtClean="0"/>
            </a:br>
            <a:endParaRPr lang="en-US" sz="2800" b="1" dirty="0"/>
          </a:p>
        </p:txBody>
      </p:sp>
      <p:sp>
        <p:nvSpPr>
          <p:cNvPr id="1048600" name="Content Placeholder 2"/>
          <p:cNvSpPr>
            <a:spLocks noGrp="1"/>
          </p:cNvSpPr>
          <p:nvPr>
            <p:ph idx="1"/>
          </p:nvPr>
        </p:nvSpPr>
        <p:spPr>
          <a:xfrm>
            <a:off x="838200" y="1388889"/>
            <a:ext cx="10515600" cy="4163695"/>
          </a:xfrm>
        </p:spPr>
        <p:txBody>
          <a:bodyPr>
            <a:normAutofit fontScale="92857"/>
          </a:bodyPr>
          <a:lstStyle/>
          <a:p>
            <a:pPr marL="0" indent="0">
              <a:lnSpc>
                <a:spcPct val="120000"/>
              </a:lnSpc>
              <a:buNone/>
            </a:pPr>
            <a:r>
              <a:rPr lang="en-US" sz="2400" dirty="0"/>
              <a:t>The receipts and payments accounts suffers from the following limitations:</a:t>
            </a:r>
          </a:p>
          <a:p>
            <a:pPr marL="514350" indent="-514350" algn="just">
              <a:lnSpc>
                <a:spcPct val="120000"/>
              </a:lnSpc>
              <a:buFont typeface="+mj-lt"/>
              <a:buAutoNum type="alphaLcPeriod"/>
            </a:pPr>
            <a:r>
              <a:rPr lang="en-US" sz="2400" dirty="0"/>
              <a:t>Receipts and payments account does not differentiate capital and revenue expenses and incomes.</a:t>
            </a:r>
          </a:p>
          <a:p>
            <a:pPr marL="514350" indent="-514350" algn="just">
              <a:lnSpc>
                <a:spcPct val="120000"/>
              </a:lnSpc>
              <a:buFont typeface="+mj-lt"/>
              <a:buAutoNum type="alphaLcPeriod"/>
            </a:pPr>
            <a:r>
              <a:rPr lang="en-US" sz="2400" dirty="0"/>
              <a:t>Receipts and payments account fails to show expenses and incomes on accrual basis.</a:t>
            </a:r>
          </a:p>
          <a:p>
            <a:pPr marL="514350" indent="-514350" algn="just">
              <a:lnSpc>
                <a:spcPct val="120000"/>
              </a:lnSpc>
              <a:buFont typeface="+mj-lt"/>
              <a:buAutoNum type="alphaLcPeriod"/>
            </a:pPr>
            <a:r>
              <a:rPr lang="en-US" sz="2400" dirty="0"/>
              <a:t>Receipts and payments account fails to show surplus and deficiency.</a:t>
            </a:r>
          </a:p>
          <a:p>
            <a:pPr marL="514350" indent="-514350" algn="just">
              <a:lnSpc>
                <a:spcPct val="120000"/>
              </a:lnSpc>
              <a:buFont typeface="+mj-lt"/>
              <a:buAutoNum type="alphaLcPeriod"/>
            </a:pPr>
            <a:r>
              <a:rPr lang="en-US" sz="2400" dirty="0"/>
              <a:t>Receipts and payments account fails to show non-cash transactions such as depreciation of fixed assets, pilferage etc.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1" name="Title 1"/>
          <p:cNvSpPr>
            <a:spLocks noGrp="1"/>
          </p:cNvSpPr>
          <p:nvPr>
            <p:ph type="title"/>
          </p:nvPr>
        </p:nvSpPr>
        <p:spPr>
          <a:xfrm>
            <a:off x="838200" y="365126"/>
            <a:ext cx="10515600" cy="1054242"/>
          </a:xfrm>
        </p:spPr>
        <p:txBody>
          <a:bodyPr>
            <a:normAutofit/>
          </a:bodyPr>
          <a:lstStyle/>
          <a:p>
            <a:r>
              <a:rPr lang="en-US" sz="2800" b="1" dirty="0" smtClean="0">
                <a:solidFill>
                  <a:srgbClr val="FF0000"/>
                </a:solidFill>
              </a:rPr>
              <a:t>Preparation Of Receipts And Payments Account:</a:t>
            </a:r>
            <a:endParaRPr lang="en-US" sz="2800" b="1" dirty="0">
              <a:solidFill>
                <a:srgbClr val="FF0000"/>
              </a:solidFill>
            </a:endParaRPr>
          </a:p>
        </p:txBody>
      </p:sp>
      <p:sp>
        <p:nvSpPr>
          <p:cNvPr id="1048602" name="Content Placeholder 2"/>
          <p:cNvSpPr>
            <a:spLocks noGrp="1"/>
          </p:cNvSpPr>
          <p:nvPr>
            <p:ph idx="1"/>
          </p:nvPr>
        </p:nvSpPr>
        <p:spPr>
          <a:xfrm>
            <a:off x="838200" y="1347945"/>
            <a:ext cx="10515600" cy="4351338"/>
          </a:xfrm>
        </p:spPr>
        <p:txBody>
          <a:bodyPr>
            <a:normAutofit fontScale="96786" lnSpcReduction="10000"/>
          </a:bodyPr>
          <a:lstStyle/>
          <a:p>
            <a:pPr algn="just">
              <a:lnSpc>
                <a:spcPct val="120000"/>
              </a:lnSpc>
            </a:pPr>
            <a:r>
              <a:rPr lang="en-US" sz="2400" dirty="0"/>
              <a:t>As we know, we prepare Receipts and Payment Account with all the cash receipts and cash payments for the whole year. We determine the net result of cash receipts and cash payments of a fixed time through this account. The left-hand side of this account is known as “Receipts” and right-hand side of this account is known as “Payments”. All cash receipts are recorded on the left-hand side, while all cash payments are recorded on the right-hand side and are arranged in a classified form.</a:t>
            </a:r>
          </a:p>
          <a:p>
            <a:pPr marL="0" indent="0" algn="just">
              <a:lnSpc>
                <a:spcPct val="120000"/>
              </a:lnSpc>
              <a:buNone/>
            </a:pPr>
            <a:r>
              <a:rPr lang="en-US" sz="2400" dirty="0"/>
              <a:t> </a:t>
            </a:r>
            <a:r>
              <a:rPr lang="en-US" sz="2400" dirty="0" smtClean="0"/>
              <a:t>Following </a:t>
            </a:r>
            <a:r>
              <a:rPr lang="en-US" sz="2400" dirty="0"/>
              <a:t>steps are taken in the preparation of receipts and payment account -</a:t>
            </a:r>
          </a:p>
          <a:p>
            <a:pPr algn="just">
              <a:lnSpc>
                <a:spcPct val="120000"/>
              </a:lnSpc>
              <a:buFont typeface="Wingdings" panose="05000000000000000000" pitchFamily="2" charset="2"/>
              <a:buChar char="Ø"/>
            </a:pPr>
            <a:r>
              <a:rPr lang="en-US" sz="2400" dirty="0"/>
              <a:t>We start with taking opening balances of cash in hand and cash at bank and enter them on the debit side. (if there is bank overdraft at the beginning, we enter the same on credit side</a:t>
            </a:r>
            <a:r>
              <a:rPr lang="en-US" sz="2400" dirty="0" smtClean="0"/>
              <a:t>).</a:t>
            </a:r>
          </a:p>
          <a:p>
            <a:pPr algn="just">
              <a:lnSpc>
                <a:spcPct val="120000"/>
              </a:lnSpc>
              <a:buFont typeface="Wingdings" panose="05000000000000000000" pitchFamily="2" charset="2"/>
              <a:buChar char="Ø"/>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4" name="Content Placeholder 2"/>
          <p:cNvSpPr>
            <a:spLocks noGrp="1"/>
          </p:cNvSpPr>
          <p:nvPr>
            <p:ph idx="1"/>
          </p:nvPr>
        </p:nvSpPr>
        <p:spPr>
          <a:xfrm>
            <a:off x="838200" y="916440"/>
            <a:ext cx="10515600" cy="4851083"/>
          </a:xfrm>
        </p:spPr>
        <p:txBody>
          <a:bodyPr>
            <a:normAutofit/>
          </a:bodyPr>
          <a:lstStyle/>
          <a:p>
            <a:pPr algn="just">
              <a:lnSpc>
                <a:spcPct val="120000"/>
              </a:lnSpc>
              <a:buFont typeface="Wingdings" panose="05000000000000000000" pitchFamily="2" charset="2"/>
              <a:buChar char="Ø"/>
            </a:pPr>
            <a:r>
              <a:rPr lang="en-US" sz="2400" dirty="0" smtClean="0"/>
              <a:t>Now, we enter the total amounts of all receipts on the debit side and total amount of all payments on credit side (whether capital or revenue) and whether they are of past, current and future periods</a:t>
            </a:r>
            <a:r>
              <a:rPr lang="en-US" sz="2400" dirty="0" smtClean="0"/>
              <a:t>.</a:t>
            </a:r>
            <a:endParaRPr lang="en-US" sz="2400" dirty="0" smtClean="0"/>
          </a:p>
          <a:p>
            <a:pPr algn="just">
              <a:lnSpc>
                <a:spcPct val="120000"/>
              </a:lnSpc>
              <a:buFont typeface="Wingdings" panose="05000000000000000000" pitchFamily="2" charset="2"/>
              <a:buChar char="Ø"/>
            </a:pPr>
            <a:r>
              <a:rPr lang="en-US" sz="2400" dirty="0" smtClean="0"/>
              <a:t>We </a:t>
            </a:r>
            <a:r>
              <a:rPr lang="en-US" sz="2400" dirty="0"/>
              <a:t>do not include the incomes or expenses that do not involve the inflow or outflow of cash.</a:t>
            </a:r>
          </a:p>
          <a:p>
            <a:pPr algn="just">
              <a:lnSpc>
                <a:spcPct val="120000"/>
              </a:lnSpc>
              <a:buFont typeface="Wingdings" panose="05000000000000000000" pitchFamily="2" charset="2"/>
              <a:buChar char="Ø"/>
            </a:pPr>
            <a:r>
              <a:rPr lang="en-US" sz="2400" dirty="0"/>
              <a:t>Now, we will find the difference between the total of the debit side and the total of the credit side of the account, the amount so found will be the closing balance of cash or bank.</a:t>
            </a:r>
          </a:p>
          <a:p>
            <a:pPr algn="just">
              <a:lnSpc>
                <a:spcPct val="120000"/>
              </a:lnSpc>
              <a:buFont typeface="Wingdings" panose="05000000000000000000" pitchFamily="2" charset="2"/>
              <a:buChar char="Ø"/>
            </a:pPr>
            <a:r>
              <a:rPr lang="en-US" sz="2400" dirty="0"/>
              <a:t>In case, if the credit side is more than the debit side, the amount will be debited as bank overdraft and we will close the account.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Title 1"/>
          <p:cNvSpPr>
            <a:spLocks noGrp="1"/>
          </p:cNvSpPr>
          <p:nvPr>
            <p:ph type="title"/>
          </p:nvPr>
        </p:nvSpPr>
        <p:spPr>
          <a:xfrm>
            <a:off x="838200" y="365126"/>
            <a:ext cx="10515600" cy="384518"/>
          </a:xfrm>
        </p:spPr>
        <p:txBody>
          <a:bodyPr>
            <a:noAutofit/>
          </a:bodyPr>
          <a:lstStyle/>
          <a:p>
            <a:r>
              <a:rPr lang="en-US" sz="2800" b="1" dirty="0" smtClean="0">
                <a:solidFill>
                  <a:srgbClr val="FF0000"/>
                </a:solidFill>
              </a:rPr>
              <a:t>Specimen Of Receipts And Payment Account:</a:t>
            </a:r>
            <a:endParaRPr lang="en-US" sz="2800" b="1" dirty="0">
              <a:solidFill>
                <a:srgbClr val="FF0000"/>
              </a:solidFill>
            </a:endParaRPr>
          </a:p>
        </p:txBody>
      </p:sp>
      <p:pic>
        <p:nvPicPr>
          <p:cNvPr id="2097152" name="Content Placeholder 4"/>
          <p:cNvPicPr>
            <a:picLocks noGrp="1" noChangeAspect="1"/>
          </p:cNvPicPr>
          <p:nvPr>
            <p:ph idx="1"/>
          </p:nvPr>
        </p:nvPicPr>
        <p:blipFill>
          <a:blip r:embed="rId2"/>
          <a:stretch>
            <a:fillRect/>
          </a:stretch>
        </p:blipFill>
        <p:spPr>
          <a:xfrm>
            <a:off x="1678676" y="1018174"/>
            <a:ext cx="8570794" cy="5328037"/>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706</Words>
  <Application>Microsoft Office PowerPoint</Application>
  <PresentationFormat>Custom</PresentationFormat>
  <Paragraphs>46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WELCOME Class: B.Com – Part-1  Subject: Financial Accounting Topic – Financial Statement Of Non Trading Organization:  A. Receipt And Payment Account</vt:lpstr>
      <vt:lpstr>Non Trading Organization: A Glimpses Of Their Final Account </vt:lpstr>
      <vt:lpstr>Meaning Of Receipts and Payments Account:</vt:lpstr>
      <vt:lpstr>Features Of Receipts and Payments Account:</vt:lpstr>
      <vt:lpstr>Advantages Of Receipts and Payments Account:</vt:lpstr>
      <vt:lpstr> Limitations Of Receipts and Payments Account: </vt:lpstr>
      <vt:lpstr>Preparation Of Receipts And Payments Account:</vt:lpstr>
      <vt:lpstr>Slide 8</vt:lpstr>
      <vt:lpstr>Specimen Of Receipts And Payment Account:</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Class: B.Com – Part-1  Subject: Financial Accounting Topic – financial statement of non trading organisation  </dc:title>
  <dc:creator>kanchan kumar</dc:creator>
  <cp:lastModifiedBy>HP</cp:lastModifiedBy>
  <cp:revision>4</cp:revision>
  <dcterms:created xsi:type="dcterms:W3CDTF">2020-07-05T16:50:16Z</dcterms:created>
  <dcterms:modified xsi:type="dcterms:W3CDTF">2020-07-07T15:10:04Z</dcterms:modified>
</cp:coreProperties>
</file>